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77" r:id="rId3"/>
    <p:sldId id="262" r:id="rId4"/>
    <p:sldId id="279" r:id="rId5"/>
    <p:sldId id="280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68629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630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27A8D-262B-4946-AC79-ED81AFDB3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FED27-6D9B-4067-8592-530094BBD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5F4EA-5719-4222-828B-F57308BC7C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DFE95-9410-4AD2-8642-447601A2B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4158E-EF45-4C1A-9302-1BF0031C6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6B5EF-C51E-4921-B048-0F6F0C35AE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07159-CC73-4476-949C-79E64042F0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D9497-D866-4E54-899C-1692CA15C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EACB7-B73F-42EB-81EF-9420C518B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B5FD2-85C8-4C31-8948-E679DF8F5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1BF50-F1F1-4C8C-9ED1-A10390F519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F594F-81FB-42C6-A800-FE717FFE3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58605-29B7-494D-85F6-6232020F7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67587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88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89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0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1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2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3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4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5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6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7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8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599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0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1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2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3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604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6760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60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760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60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60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AADDE089-1923-4F0B-AE28-2DA8A38D69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  <p:sldLayoutId id="2147483705" r:id="rId12"/>
    <p:sldLayoutId id="21474837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052513"/>
            <a:ext cx="8820150" cy="3097212"/>
          </a:xfrm>
        </p:spPr>
        <p:txBody>
          <a:bodyPr/>
          <a:lstStyle/>
          <a:p>
            <a:pPr eaLnBrk="1" hangingPunct="1"/>
            <a:r>
              <a:rPr lang="ru-RU" sz="4800" i="1" dirty="0" smtClean="0">
                <a:latin typeface="Arial" charset="0"/>
              </a:rPr>
              <a:t/>
            </a:r>
            <a:br>
              <a:rPr lang="ru-RU" sz="4800" i="1" dirty="0" smtClean="0">
                <a:latin typeface="Arial" charset="0"/>
              </a:rPr>
            </a:br>
            <a:r>
              <a:rPr lang="ru-RU" sz="4800" i="1" dirty="0" smtClean="0">
                <a:latin typeface="Georgia" pitchFamily="18" charset="0"/>
              </a:rPr>
              <a:t>Отыскание </a:t>
            </a:r>
            <a:r>
              <a:rPr lang="ru-RU" sz="4800" i="1" dirty="0" smtClean="0">
                <a:latin typeface="Georgia" pitchFamily="18" charset="0"/>
              </a:rPr>
              <a:t>наибольших и наименьших </a:t>
            </a:r>
            <a:r>
              <a:rPr lang="ru-RU" sz="4800" i="1" dirty="0" smtClean="0">
                <a:latin typeface="Georgia" pitchFamily="18" charset="0"/>
              </a:rPr>
              <a:t>значений  непрерывной </a:t>
            </a:r>
            <a:r>
              <a:rPr lang="ru-RU" sz="4800" i="1" smtClean="0">
                <a:latin typeface="Georgia" pitchFamily="18" charset="0"/>
              </a:rPr>
              <a:t>функции </a:t>
            </a:r>
            <a:br>
              <a:rPr lang="ru-RU" sz="4800" i="1" smtClean="0">
                <a:latin typeface="Georgia" pitchFamily="18" charset="0"/>
              </a:rPr>
            </a:br>
            <a:r>
              <a:rPr lang="ru-RU" sz="4800" i="1" smtClean="0">
                <a:latin typeface="Georgia" pitchFamily="18" charset="0"/>
              </a:rPr>
              <a:t>на промежутке</a:t>
            </a:r>
            <a:br>
              <a:rPr lang="ru-RU" sz="4800" i="1" smtClean="0">
                <a:latin typeface="Georgia" pitchFamily="18" charset="0"/>
              </a:rPr>
            </a:br>
            <a:r>
              <a:rPr lang="ru-RU" sz="4800" i="1" dirty="0" smtClean="0">
                <a:latin typeface="Arial" charset="0"/>
              </a:rPr>
              <a:t/>
            </a:r>
            <a:br>
              <a:rPr lang="ru-RU" sz="4800" i="1" dirty="0" smtClean="0">
                <a:latin typeface="Arial" charset="0"/>
              </a:rPr>
            </a:br>
            <a:r>
              <a:rPr lang="ru-RU" sz="2400" i="1" dirty="0" smtClean="0">
                <a:latin typeface="Arial" charset="0"/>
              </a:rPr>
              <a:t>Тарасова Н.Н.,  </a:t>
            </a:r>
            <a:br>
              <a:rPr lang="ru-RU" sz="2400" i="1" dirty="0" smtClean="0">
                <a:latin typeface="Arial" charset="0"/>
              </a:rPr>
            </a:br>
            <a:r>
              <a:rPr lang="ru-RU" sz="2400" i="1" dirty="0" smtClean="0">
                <a:latin typeface="Arial" charset="0"/>
              </a:rPr>
              <a:t>учитель математики МБОУ «Акбулакская СОШ № 3»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ru-RU" i="1" dirty="0" smtClean="0">
                <a:effectLst/>
              </a:rPr>
              <a:t>Девиз урока:</a:t>
            </a:r>
            <a:r>
              <a:rPr lang="ru-RU" dirty="0" smtClean="0">
                <a:effectLst/>
              </a:rPr>
              <a:t> 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r>
              <a:rPr lang="ru-RU" sz="4000" b="1" dirty="0" smtClean="0">
                <a:effectLst/>
              </a:rPr>
              <a:t>Решай, ищи, твори и мысли. </a:t>
            </a:r>
            <a:endParaRPr lang="ru-RU" sz="4000" i="1" dirty="0" smtClean="0">
              <a:effectLst/>
            </a:endParaRPr>
          </a:p>
          <a:p>
            <a:pPr algn="r">
              <a:buFont typeface="Wingdings" pitchFamily="2" charset="2"/>
              <a:buNone/>
            </a:pPr>
            <a:r>
              <a:rPr lang="ru-RU" i="1" dirty="0" smtClean="0">
                <a:effectLst/>
              </a:rPr>
              <a:t>                                                                                                        </a:t>
            </a:r>
            <a:endParaRPr lang="ru-RU" dirty="0" smtClean="0"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marL="609600" indent="-609600" algn="ctr" eaLnBrk="1" hangingPunct="1">
              <a:buFont typeface="Wingdings" pitchFamily="2" charset="2"/>
              <a:buNone/>
              <a:defRPr/>
            </a:pPr>
            <a:r>
              <a:rPr lang="ru-RU" sz="2000" b="1" u="sng" dirty="0" smtClean="0"/>
              <a:t>Алгоритм отыскания наименьшего и наибольшего значений непрерывной функции </a:t>
            </a:r>
            <a:r>
              <a:rPr lang="en-US" sz="2000" b="1" i="1" u="sng" dirty="0" smtClean="0"/>
              <a:t>y=f</a:t>
            </a:r>
            <a:r>
              <a:rPr lang="ru-RU" sz="2000" b="1" i="1" u="sng" dirty="0" smtClean="0"/>
              <a:t>(</a:t>
            </a:r>
            <a:r>
              <a:rPr lang="ru-RU" sz="2000" b="1" i="1" u="sng" dirty="0" err="1" smtClean="0"/>
              <a:t>х</a:t>
            </a:r>
            <a:r>
              <a:rPr lang="ru-RU" sz="2000" b="1" i="1" u="sng" dirty="0" smtClean="0"/>
              <a:t>)</a:t>
            </a:r>
            <a:r>
              <a:rPr lang="ru-RU" sz="2000" b="1" u="sng" dirty="0" smtClean="0"/>
              <a:t> на отрезке   </a:t>
            </a:r>
            <a:r>
              <a:rPr lang="en-US" sz="2000" b="1" u="sng" dirty="0" smtClean="0"/>
              <a:t>[a,</a:t>
            </a:r>
            <a:r>
              <a:rPr lang="ru-RU" sz="2000" b="1" u="sng" dirty="0" smtClean="0"/>
              <a:t> </a:t>
            </a:r>
            <a:r>
              <a:rPr lang="en-US" sz="2000" b="1" u="sng" dirty="0" smtClean="0"/>
              <a:t>b]</a:t>
            </a:r>
            <a:r>
              <a:rPr lang="ru-RU" sz="2000" b="1" u="sng" dirty="0" smtClean="0"/>
              <a:t>.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ru-RU" sz="2000" b="1" u="sng" dirty="0" smtClean="0"/>
          </a:p>
          <a:p>
            <a:pPr marL="609600" indent="-609600">
              <a:defRPr/>
            </a:pPr>
            <a:r>
              <a:rPr lang="ru-RU" sz="2400" dirty="0" smtClean="0"/>
              <a:t>1</a:t>
            </a:r>
            <a:r>
              <a:rPr lang="ru-RU" sz="2000" dirty="0" smtClean="0"/>
              <a:t>.	Найти область определения функции и определить, принадлежит ли заданный отрезок области определения.</a:t>
            </a:r>
          </a:p>
          <a:p>
            <a:pPr marL="609600" indent="-609600">
              <a:defRPr/>
            </a:pPr>
            <a:r>
              <a:rPr lang="ru-RU" sz="2000" dirty="0" smtClean="0"/>
              <a:t>2.	Найти производную заданной функции </a:t>
            </a:r>
            <a:r>
              <a:rPr lang="ru-RU" sz="2000" dirty="0" err="1" smtClean="0"/>
              <a:t>f</a:t>
            </a:r>
            <a:r>
              <a:rPr lang="ru-RU" sz="2000" dirty="0" smtClean="0"/>
              <a:t>`(</a:t>
            </a:r>
            <a:r>
              <a:rPr lang="ru-RU" sz="2000" dirty="0" err="1" smtClean="0"/>
              <a:t>x</a:t>
            </a:r>
            <a:r>
              <a:rPr lang="ru-RU" sz="2000" dirty="0" smtClean="0"/>
              <a:t>). </a:t>
            </a:r>
          </a:p>
          <a:p>
            <a:pPr marL="609600" indent="-609600">
              <a:defRPr/>
            </a:pPr>
            <a:r>
              <a:rPr lang="ru-RU" sz="2000" dirty="0" smtClean="0"/>
              <a:t>3.	Найти стационарные точки: </a:t>
            </a:r>
            <a:r>
              <a:rPr lang="ru-RU" sz="2000" dirty="0" err="1" smtClean="0"/>
              <a:t>f</a:t>
            </a:r>
            <a:r>
              <a:rPr lang="ru-RU" sz="2000" dirty="0" smtClean="0"/>
              <a:t>`(</a:t>
            </a:r>
            <a:r>
              <a:rPr lang="ru-RU" sz="2000" dirty="0" err="1" smtClean="0"/>
              <a:t>x</a:t>
            </a:r>
            <a:r>
              <a:rPr lang="ru-RU" sz="2000" dirty="0" smtClean="0"/>
              <a:t>) = 0;</a:t>
            </a:r>
          </a:p>
          <a:p>
            <a:pPr marL="609600" indent="-609600">
              <a:defRPr/>
            </a:pPr>
            <a:r>
              <a:rPr lang="ru-RU" sz="2000" dirty="0" smtClean="0"/>
              <a:t>4.	Выяснить, какие из стационарных точек принадлежат данному отрезку [</a:t>
            </a:r>
            <a:r>
              <a:rPr lang="ru-RU" sz="2000" dirty="0" err="1" smtClean="0"/>
              <a:t>a</a:t>
            </a:r>
            <a:r>
              <a:rPr lang="ru-RU" sz="2000" dirty="0" smtClean="0"/>
              <a:t>; </a:t>
            </a:r>
            <a:r>
              <a:rPr lang="ru-RU" sz="2000" dirty="0" err="1" smtClean="0"/>
              <a:t>b</a:t>
            </a:r>
            <a:r>
              <a:rPr lang="ru-RU" sz="2000" dirty="0" smtClean="0"/>
              <a:t>].</a:t>
            </a:r>
          </a:p>
          <a:p>
            <a:pPr marL="609600" indent="-609600">
              <a:defRPr/>
            </a:pPr>
            <a:r>
              <a:rPr lang="ru-RU" sz="2000" dirty="0" smtClean="0"/>
              <a:t>5.	Найти значения функции в тех стационарных точках, которые входят в отрезок, а также </a:t>
            </a:r>
            <a:r>
              <a:rPr lang="ru-RU" sz="2000" dirty="0" err="1" smtClean="0"/>
              <a:t>f</a:t>
            </a:r>
            <a:r>
              <a:rPr lang="ru-RU" sz="2000" dirty="0" smtClean="0"/>
              <a:t> (</a:t>
            </a:r>
            <a:r>
              <a:rPr lang="ru-RU" sz="2000" dirty="0" err="1" smtClean="0"/>
              <a:t>a</a:t>
            </a:r>
            <a:r>
              <a:rPr lang="ru-RU" sz="2000" dirty="0" smtClean="0"/>
              <a:t>) и </a:t>
            </a:r>
            <a:r>
              <a:rPr lang="ru-RU" sz="2000" dirty="0" err="1" smtClean="0"/>
              <a:t>f</a:t>
            </a:r>
            <a:r>
              <a:rPr lang="ru-RU" sz="2000" dirty="0" smtClean="0"/>
              <a:t> (</a:t>
            </a:r>
            <a:r>
              <a:rPr lang="ru-RU" sz="2000" dirty="0" err="1" smtClean="0"/>
              <a:t>b</a:t>
            </a:r>
            <a:r>
              <a:rPr lang="ru-RU" sz="2000" dirty="0" smtClean="0"/>
              <a:t>).</a:t>
            </a:r>
          </a:p>
          <a:p>
            <a:pPr marL="609600" indent="-609600">
              <a:defRPr/>
            </a:pPr>
            <a:r>
              <a:rPr lang="ru-RU" sz="2000" dirty="0" smtClean="0"/>
              <a:t>6.	Выбрать из полученных значений функции наибольшее и наименьшее:</a:t>
            </a:r>
          </a:p>
          <a:p>
            <a:pPr marL="609600" indent="-609600">
              <a:defRPr/>
            </a:pPr>
            <a:r>
              <a:rPr lang="ru-RU" sz="2000" dirty="0" smtClean="0"/>
              <a:t>У наиб = 				У </a:t>
            </a:r>
            <a:r>
              <a:rPr lang="ru-RU" sz="2000" dirty="0" err="1" smtClean="0"/>
              <a:t>наим.=</a:t>
            </a:r>
            <a:r>
              <a:rPr lang="ru-RU" sz="2000" dirty="0" smtClean="0"/>
              <a:t> </a:t>
            </a:r>
          </a:p>
          <a:p>
            <a:pPr marL="609600" indent="-609600">
              <a:buFont typeface="Wingdings" pitchFamily="2" charset="2"/>
              <a:buNone/>
              <a:defRPr/>
            </a:pPr>
            <a:r>
              <a:rPr lang="ru-RU" sz="2000" dirty="0" smtClean="0"/>
              <a:t>             [</a:t>
            </a:r>
            <a:r>
              <a:rPr lang="en-US" sz="2000" dirty="0" smtClean="0"/>
              <a:t>a</a:t>
            </a:r>
            <a:r>
              <a:rPr lang="ru-RU" sz="2000" dirty="0" smtClean="0"/>
              <a:t>; </a:t>
            </a:r>
            <a:r>
              <a:rPr lang="en-US" sz="2000" dirty="0" smtClean="0"/>
              <a:t>b</a:t>
            </a:r>
            <a:r>
              <a:rPr lang="ru-RU" sz="2000" dirty="0" smtClean="0"/>
              <a:t>]			               [</a:t>
            </a:r>
            <a:r>
              <a:rPr lang="en-US" sz="2000" dirty="0" smtClean="0"/>
              <a:t>a</a:t>
            </a:r>
            <a:r>
              <a:rPr lang="ru-RU" sz="2000" dirty="0" smtClean="0"/>
              <a:t>; </a:t>
            </a:r>
            <a:r>
              <a:rPr lang="en-US" sz="2000" dirty="0" smtClean="0"/>
              <a:t>b</a:t>
            </a:r>
            <a:r>
              <a:rPr lang="ru-RU" sz="2000" dirty="0" smtClean="0"/>
              <a:t>]</a:t>
            </a:r>
            <a:r>
              <a:rPr lang="ru-RU" sz="2000" dirty="0" smtClean="0">
                <a:effectLst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33375"/>
            <a:ext cx="8229600" cy="5797550"/>
          </a:xfrm>
        </p:spPr>
        <p:txBody>
          <a:bodyPr/>
          <a:lstStyle/>
          <a:p>
            <a:pPr eaLnBrk="1" hangingPunct="1">
              <a:defRPr/>
            </a:pPr>
            <a:r>
              <a:rPr lang="ru-RU" i="1" dirty="0" smtClean="0">
                <a:latin typeface="Georgia" pitchFamily="18" charset="0"/>
              </a:rPr>
              <a:t>Теорема</a:t>
            </a:r>
            <a:r>
              <a:rPr lang="ru-RU" i="1" dirty="0">
                <a:latin typeface="Georgia" pitchFamily="18" charset="0"/>
              </a:rPr>
              <a:t>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i="1" dirty="0">
                <a:latin typeface="Georgia" pitchFamily="18" charset="0"/>
              </a:rPr>
              <a:t>	Пусть функция </a:t>
            </a:r>
            <a:r>
              <a:rPr lang="ru-RU" i="1" dirty="0" err="1">
                <a:latin typeface="Georgia" pitchFamily="18" charset="0"/>
              </a:rPr>
              <a:t>у=</a:t>
            </a:r>
            <a:r>
              <a:rPr lang="en-US" i="1" dirty="0">
                <a:latin typeface="Georgia" pitchFamily="18" charset="0"/>
              </a:rPr>
              <a:t>f(x)</a:t>
            </a:r>
            <a:r>
              <a:rPr lang="ru-RU" i="1" dirty="0">
                <a:latin typeface="Georgia" pitchFamily="18" charset="0"/>
              </a:rPr>
              <a:t> непрерывна на промежутке Х и имеет внутри него единственную стационарную или критическую точку х=х</a:t>
            </a:r>
            <a:r>
              <a:rPr lang="ru-RU" i="1" baseline="-25000" dirty="0">
                <a:latin typeface="Georgia" pitchFamily="18" charset="0"/>
              </a:rPr>
              <a:t>0</a:t>
            </a:r>
            <a:r>
              <a:rPr lang="ru-RU" i="1" dirty="0">
                <a:latin typeface="Georgia" pitchFamily="18" charset="0"/>
              </a:rPr>
              <a:t>. Тогда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i="1" dirty="0">
                <a:latin typeface="Georgia" pitchFamily="18" charset="0"/>
              </a:rPr>
              <a:t>	а) если х=х</a:t>
            </a:r>
            <a:r>
              <a:rPr lang="ru-RU" i="1" baseline="-25000" dirty="0">
                <a:latin typeface="Georgia" pitchFamily="18" charset="0"/>
              </a:rPr>
              <a:t>0</a:t>
            </a:r>
            <a:r>
              <a:rPr lang="ru-RU" i="1" dirty="0">
                <a:latin typeface="Georgia" pitchFamily="18" charset="0"/>
              </a:rPr>
              <a:t> – точка максимума, то </a:t>
            </a:r>
            <a:r>
              <a:rPr lang="ru-RU" i="1" dirty="0" err="1">
                <a:latin typeface="Georgia" pitchFamily="18" charset="0"/>
              </a:rPr>
              <a:t>у</a:t>
            </a:r>
            <a:r>
              <a:rPr lang="ru-RU" i="1" baseline="-25000" dirty="0" err="1">
                <a:latin typeface="Georgia" pitchFamily="18" charset="0"/>
              </a:rPr>
              <a:t>наиб.</a:t>
            </a:r>
            <a:r>
              <a:rPr lang="ru-RU" i="1" dirty="0" err="1">
                <a:latin typeface="Georgia" pitchFamily="18" charset="0"/>
              </a:rPr>
              <a:t>=</a:t>
            </a:r>
            <a:r>
              <a:rPr lang="en-US" i="1" dirty="0">
                <a:latin typeface="Georgia" pitchFamily="18" charset="0"/>
              </a:rPr>
              <a:t>f(x</a:t>
            </a:r>
            <a:r>
              <a:rPr lang="en-US" i="1" baseline="-25000" dirty="0">
                <a:latin typeface="Georgia" pitchFamily="18" charset="0"/>
              </a:rPr>
              <a:t>0</a:t>
            </a:r>
            <a:r>
              <a:rPr lang="en-US" i="1" dirty="0">
                <a:latin typeface="Georgia" pitchFamily="18" charset="0"/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>
                <a:latin typeface="Georgia" pitchFamily="18" charset="0"/>
              </a:rPr>
              <a:t>	</a:t>
            </a:r>
            <a:r>
              <a:rPr lang="ru-RU" i="1" dirty="0">
                <a:latin typeface="Georgia" pitchFamily="18" charset="0"/>
              </a:rPr>
              <a:t>б) если х=х</a:t>
            </a:r>
            <a:r>
              <a:rPr lang="ru-RU" i="1" baseline="-25000" dirty="0">
                <a:latin typeface="Georgia" pitchFamily="18" charset="0"/>
              </a:rPr>
              <a:t>0</a:t>
            </a:r>
            <a:r>
              <a:rPr lang="ru-RU" i="1" dirty="0">
                <a:latin typeface="Georgia" pitchFamily="18" charset="0"/>
              </a:rPr>
              <a:t> – точка минимума, то </a:t>
            </a:r>
            <a:r>
              <a:rPr lang="ru-RU" i="1" dirty="0" err="1">
                <a:latin typeface="Georgia" pitchFamily="18" charset="0"/>
              </a:rPr>
              <a:t>у</a:t>
            </a:r>
            <a:r>
              <a:rPr lang="ru-RU" i="1" baseline="-25000" dirty="0" err="1">
                <a:latin typeface="Georgia" pitchFamily="18" charset="0"/>
              </a:rPr>
              <a:t>наим.</a:t>
            </a:r>
            <a:r>
              <a:rPr lang="ru-RU" i="1" dirty="0" err="1">
                <a:latin typeface="Georgia" pitchFamily="18" charset="0"/>
              </a:rPr>
              <a:t>=</a:t>
            </a:r>
            <a:r>
              <a:rPr lang="en-US" i="1" dirty="0">
                <a:latin typeface="Georgia" pitchFamily="18" charset="0"/>
              </a:rPr>
              <a:t>f(x</a:t>
            </a:r>
            <a:r>
              <a:rPr lang="en-US" i="1" baseline="-25000" dirty="0">
                <a:latin typeface="Georgia" pitchFamily="18" charset="0"/>
              </a:rPr>
              <a:t>0</a:t>
            </a:r>
            <a:r>
              <a:rPr lang="en-US" i="1" dirty="0">
                <a:latin typeface="Georgia" pitchFamily="18" charset="0"/>
              </a:rPr>
              <a:t>)</a:t>
            </a:r>
            <a:endParaRPr lang="ru-RU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Line 4"/>
          <p:cNvSpPr>
            <a:spLocks noChangeShapeType="1"/>
          </p:cNvSpPr>
          <p:nvPr/>
        </p:nvSpPr>
        <p:spPr bwMode="auto">
          <a:xfrm>
            <a:off x="900113" y="3789363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 flipV="1">
            <a:off x="1116013" y="1628775"/>
            <a:ext cx="0" cy="309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3191" name="Line 7"/>
          <p:cNvSpPr>
            <a:spLocks noChangeShapeType="1"/>
          </p:cNvSpPr>
          <p:nvPr/>
        </p:nvSpPr>
        <p:spPr bwMode="auto">
          <a:xfrm>
            <a:off x="4500563" y="3789363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3192" name="Line 8"/>
          <p:cNvSpPr>
            <a:spLocks noChangeShapeType="1"/>
          </p:cNvSpPr>
          <p:nvPr/>
        </p:nvSpPr>
        <p:spPr bwMode="auto">
          <a:xfrm flipV="1">
            <a:off x="5076825" y="1557338"/>
            <a:ext cx="0" cy="309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3193" name="Freeform 9"/>
          <p:cNvSpPr>
            <a:spLocks/>
          </p:cNvSpPr>
          <p:nvPr/>
        </p:nvSpPr>
        <p:spPr bwMode="auto">
          <a:xfrm>
            <a:off x="1619250" y="1520825"/>
            <a:ext cx="1296988" cy="3563938"/>
          </a:xfrm>
          <a:custGeom>
            <a:avLst/>
            <a:gdLst>
              <a:gd name="T0" fmla="*/ 0 w 817"/>
              <a:gd name="T1" fmla="*/ 1116013 h 2245"/>
              <a:gd name="T2" fmla="*/ 360363 w 817"/>
              <a:gd name="T3" fmla="*/ 323850 h 2245"/>
              <a:gd name="T4" fmla="*/ 1152525 w 817"/>
              <a:gd name="T5" fmla="*/ 3060700 h 2245"/>
              <a:gd name="T6" fmla="*/ 1223963 w 817"/>
              <a:gd name="T7" fmla="*/ 3348038 h 2245"/>
              <a:gd name="T8" fmla="*/ 0 60000 65536"/>
              <a:gd name="T9" fmla="*/ 0 60000 65536"/>
              <a:gd name="T10" fmla="*/ 0 60000 65536"/>
              <a:gd name="T11" fmla="*/ 0 60000 65536"/>
              <a:gd name="T12" fmla="*/ 0 w 817"/>
              <a:gd name="T13" fmla="*/ 0 h 2245"/>
              <a:gd name="T14" fmla="*/ 817 w 817"/>
              <a:gd name="T15" fmla="*/ 2245 h 22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7" h="2245">
                <a:moveTo>
                  <a:pt x="0" y="703"/>
                </a:moveTo>
                <a:cubicBezTo>
                  <a:pt x="53" y="351"/>
                  <a:pt x="106" y="0"/>
                  <a:pt x="227" y="204"/>
                </a:cubicBezTo>
                <a:cubicBezTo>
                  <a:pt x="348" y="408"/>
                  <a:pt x="635" y="1611"/>
                  <a:pt x="726" y="1928"/>
                </a:cubicBezTo>
                <a:cubicBezTo>
                  <a:pt x="817" y="2245"/>
                  <a:pt x="794" y="2177"/>
                  <a:pt x="771" y="210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194" name="Freeform 10"/>
          <p:cNvSpPr>
            <a:spLocks/>
          </p:cNvSpPr>
          <p:nvPr/>
        </p:nvSpPr>
        <p:spPr bwMode="auto">
          <a:xfrm>
            <a:off x="5292725" y="1196975"/>
            <a:ext cx="1150938" cy="1666875"/>
          </a:xfrm>
          <a:custGeom>
            <a:avLst/>
            <a:gdLst>
              <a:gd name="T0" fmla="*/ 0 w 725"/>
              <a:gd name="T1" fmla="*/ 71437 h 1050"/>
              <a:gd name="T2" fmla="*/ 647700 w 725"/>
              <a:gd name="T3" fmla="*/ 1655763 h 1050"/>
              <a:gd name="T4" fmla="*/ 1150938 w 725"/>
              <a:gd name="T5" fmla="*/ 0 h 1050"/>
              <a:gd name="T6" fmla="*/ 0 60000 65536"/>
              <a:gd name="T7" fmla="*/ 0 60000 65536"/>
              <a:gd name="T8" fmla="*/ 0 60000 65536"/>
              <a:gd name="T9" fmla="*/ 0 w 725"/>
              <a:gd name="T10" fmla="*/ 0 h 1050"/>
              <a:gd name="T11" fmla="*/ 725 w 725"/>
              <a:gd name="T12" fmla="*/ 1050 h 10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5" h="1050">
                <a:moveTo>
                  <a:pt x="0" y="45"/>
                </a:moveTo>
                <a:cubicBezTo>
                  <a:pt x="143" y="547"/>
                  <a:pt x="287" y="1050"/>
                  <a:pt x="408" y="1043"/>
                </a:cubicBezTo>
                <a:cubicBezTo>
                  <a:pt x="529" y="1036"/>
                  <a:pt x="672" y="174"/>
                  <a:pt x="72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684213" y="3789363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4643438" y="386080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93198" name="Line 14"/>
          <p:cNvSpPr>
            <a:spLocks noChangeShapeType="1"/>
          </p:cNvSpPr>
          <p:nvPr/>
        </p:nvSpPr>
        <p:spPr bwMode="auto">
          <a:xfrm flipH="1">
            <a:off x="1116013" y="1773238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199" name="Line 15"/>
          <p:cNvSpPr>
            <a:spLocks noChangeShapeType="1"/>
          </p:cNvSpPr>
          <p:nvPr/>
        </p:nvSpPr>
        <p:spPr bwMode="auto">
          <a:xfrm>
            <a:off x="1619250" y="1700213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200" name="Line 16"/>
          <p:cNvSpPr>
            <a:spLocks noChangeShapeType="1"/>
          </p:cNvSpPr>
          <p:nvPr/>
        </p:nvSpPr>
        <p:spPr bwMode="auto">
          <a:xfrm flipV="1">
            <a:off x="2987675" y="1773238"/>
            <a:ext cx="0" cy="33845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201" name="Line 17"/>
          <p:cNvSpPr>
            <a:spLocks noChangeShapeType="1"/>
          </p:cNvSpPr>
          <p:nvPr/>
        </p:nvSpPr>
        <p:spPr bwMode="auto">
          <a:xfrm flipH="1">
            <a:off x="5076825" y="285273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>
            <a:off x="5219700" y="1052513"/>
            <a:ext cx="0" cy="27368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6588125" y="1125538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1187450" y="1268413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05488" name="Text Box 21"/>
          <p:cNvSpPr txBox="1">
            <a:spLocks noChangeArrowheads="1"/>
          </p:cNvSpPr>
          <p:nvPr/>
        </p:nvSpPr>
        <p:spPr bwMode="auto">
          <a:xfrm>
            <a:off x="3492500" y="393382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</a:t>
            </a:r>
            <a:endParaRPr lang="ru-RU"/>
          </a:p>
        </p:txBody>
      </p:sp>
      <p:sp>
        <p:nvSpPr>
          <p:cNvPr id="93206" name="Text Box 22"/>
          <p:cNvSpPr txBox="1">
            <a:spLocks noChangeArrowheads="1"/>
          </p:cNvSpPr>
          <p:nvPr/>
        </p:nvSpPr>
        <p:spPr bwMode="auto">
          <a:xfrm>
            <a:off x="4643438" y="1341438"/>
            <a:ext cx="288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93207" name="Text Box 23"/>
          <p:cNvSpPr txBox="1">
            <a:spLocks noChangeArrowheads="1"/>
          </p:cNvSpPr>
          <p:nvPr/>
        </p:nvSpPr>
        <p:spPr bwMode="auto">
          <a:xfrm>
            <a:off x="7164388" y="3860800"/>
            <a:ext cx="576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</a:t>
            </a:r>
            <a:endParaRPr lang="ru-RU"/>
          </a:p>
        </p:txBody>
      </p:sp>
      <p:sp>
        <p:nvSpPr>
          <p:cNvPr id="93208" name="Text Box 24"/>
          <p:cNvSpPr txBox="1">
            <a:spLocks noChangeArrowheads="1"/>
          </p:cNvSpPr>
          <p:nvPr/>
        </p:nvSpPr>
        <p:spPr bwMode="auto">
          <a:xfrm>
            <a:off x="1403350" y="37163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</a:t>
            </a:r>
            <a:endParaRPr lang="ru-RU"/>
          </a:p>
        </p:txBody>
      </p:sp>
      <p:sp>
        <p:nvSpPr>
          <p:cNvPr id="93209" name="Text Box 25"/>
          <p:cNvSpPr txBox="1">
            <a:spLocks noChangeArrowheads="1"/>
          </p:cNvSpPr>
          <p:nvPr/>
        </p:nvSpPr>
        <p:spPr bwMode="auto">
          <a:xfrm>
            <a:off x="2987675" y="3429000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endParaRPr lang="ru-RU"/>
          </a:p>
        </p:txBody>
      </p:sp>
      <p:sp>
        <p:nvSpPr>
          <p:cNvPr id="93210" name="Text Box 26"/>
          <p:cNvSpPr txBox="1">
            <a:spLocks noChangeArrowheads="1"/>
          </p:cNvSpPr>
          <p:nvPr/>
        </p:nvSpPr>
        <p:spPr bwMode="auto">
          <a:xfrm>
            <a:off x="5148263" y="378936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</a:t>
            </a:r>
            <a:endParaRPr lang="ru-RU"/>
          </a:p>
        </p:txBody>
      </p:sp>
      <p:sp>
        <p:nvSpPr>
          <p:cNvPr id="93211" name="Text Box 27"/>
          <p:cNvSpPr txBox="1">
            <a:spLocks noChangeArrowheads="1"/>
          </p:cNvSpPr>
          <p:nvPr/>
        </p:nvSpPr>
        <p:spPr bwMode="auto">
          <a:xfrm>
            <a:off x="6516688" y="378936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endParaRPr lang="ru-RU"/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4284663" y="2565400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</a:t>
            </a:r>
            <a:r>
              <a:rPr lang="ru-RU" baseline="-25000"/>
              <a:t>наим.</a:t>
            </a:r>
            <a:endParaRPr lang="ru-RU"/>
          </a:p>
        </p:txBody>
      </p:sp>
      <p:sp>
        <p:nvSpPr>
          <p:cNvPr id="105496" name="Text Box 32"/>
          <p:cNvSpPr txBox="1">
            <a:spLocks noChangeArrowheads="1"/>
          </p:cNvSpPr>
          <p:nvPr/>
        </p:nvSpPr>
        <p:spPr bwMode="auto">
          <a:xfrm>
            <a:off x="323850" y="1484313"/>
            <a:ext cx="86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</a:t>
            </a:r>
            <a:r>
              <a:rPr lang="ru-RU" baseline="-25000"/>
              <a:t>наим.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animBg="1"/>
      <p:bldP spid="93190" grpId="0" animBg="1"/>
      <p:bldP spid="93191" grpId="0" animBg="1"/>
      <p:bldP spid="93192" grpId="0" animBg="1"/>
      <p:bldP spid="93193" grpId="0" animBg="1"/>
      <p:bldP spid="93194" grpId="0" animBg="1"/>
      <p:bldP spid="93195" grpId="0"/>
      <p:bldP spid="93196" grpId="0"/>
      <p:bldP spid="93198" grpId="0" animBg="1"/>
      <p:bldP spid="93199" grpId="0" animBg="1"/>
      <p:bldP spid="93200" grpId="0" animBg="1"/>
      <p:bldP spid="93201" grpId="0" animBg="1"/>
      <p:bldP spid="93202" grpId="0" animBg="1"/>
      <p:bldP spid="93203" grpId="0" animBg="1"/>
      <p:bldP spid="93204" grpId="0"/>
      <p:bldP spid="93206" grpId="0"/>
      <p:bldP spid="93207" grpId="0"/>
      <p:bldP spid="93208" grpId="0"/>
      <p:bldP spid="93209" grpId="0"/>
      <p:bldP spid="93210" grpId="0"/>
      <p:bldP spid="93211" grpId="0"/>
      <p:bldP spid="93212" grpId="0"/>
    </p:bldLst>
  </p:timing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421</TotalTime>
  <Words>49</Words>
  <Application>Microsoft PowerPoint</Application>
  <PresentationFormat>Экран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Клен</vt:lpstr>
      <vt:lpstr> Отыскание наибольших и наименьших значений  непрерывной функции  на промежутке  Тарасова Н.Н.,   учитель математики МБОУ «Акбулакская СОШ № 3»</vt:lpstr>
      <vt:lpstr>Девиз урока: </vt:lpstr>
      <vt:lpstr>Слайд 3</vt:lpstr>
      <vt:lpstr>Слайд 4</vt:lpstr>
      <vt:lpstr>Слайд 5</vt:lpstr>
    </vt:vector>
  </TitlesOfParts>
  <Company>demo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Предел последовательности</dc:title>
  <dc:creator>USER</dc:creator>
  <cp:lastModifiedBy>1</cp:lastModifiedBy>
  <cp:revision>43</cp:revision>
  <dcterms:created xsi:type="dcterms:W3CDTF">2008-04-21T10:06:01Z</dcterms:created>
  <dcterms:modified xsi:type="dcterms:W3CDTF">2016-09-27T17:35:06Z</dcterms:modified>
</cp:coreProperties>
</file>